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04" y="-10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d002bfce2838a26" providerId="LiveId" clId="{6261793C-5316-4876-98B5-B5073EDB3E3F}"/>
    <pc:docChg chg="modSld">
      <pc:chgData name="" userId="cd002bfce2838a26" providerId="LiveId" clId="{6261793C-5316-4876-98B5-B5073EDB3E3F}" dt="2026-07-06T07:47:50.868" v="39" actId="1076"/>
      <pc:docMkLst>
        <pc:docMk/>
      </pc:docMkLst>
      <pc:sldChg chg="addSp delSp modSp">
        <pc:chgData name="" userId="cd002bfce2838a26" providerId="LiveId" clId="{6261793C-5316-4876-98B5-B5073EDB3E3F}" dt="2026-07-06T07:47:50.868" v="39" actId="1076"/>
        <pc:sldMkLst>
          <pc:docMk/>
          <pc:sldMk cId="2392389441" sldId="256"/>
        </pc:sldMkLst>
        <pc:spChg chg="mod">
          <ac:chgData name="" userId="cd002bfce2838a26" providerId="LiveId" clId="{6261793C-5316-4876-98B5-B5073EDB3E3F}" dt="2026-07-06T07:46:48.192" v="33" actId="1076"/>
          <ac:spMkLst>
            <pc:docMk/>
            <pc:sldMk cId="2392389441" sldId="256"/>
            <ac:spMk id="15" creationId="{9FA154E2-2251-430D-B191-F4F070D549DD}"/>
          </ac:spMkLst>
        </pc:spChg>
        <pc:spChg chg="mod">
          <ac:chgData name="" userId="cd002bfce2838a26" providerId="LiveId" clId="{6261793C-5316-4876-98B5-B5073EDB3E3F}" dt="2026-07-06T07:47:01.597" v="34" actId="1076"/>
          <ac:spMkLst>
            <pc:docMk/>
            <pc:sldMk cId="2392389441" sldId="256"/>
            <ac:spMk id="16" creationId="{27E5B2F2-18F7-4CA7-BF21-A51EE03E64F7}"/>
          </ac:spMkLst>
        </pc:spChg>
        <pc:spChg chg="mod">
          <ac:chgData name="" userId="cd002bfce2838a26" providerId="LiveId" clId="{6261793C-5316-4876-98B5-B5073EDB3E3F}" dt="2026-07-06T07:46:36.588" v="32" actId="1076"/>
          <ac:spMkLst>
            <pc:docMk/>
            <pc:sldMk cId="2392389441" sldId="256"/>
            <ac:spMk id="18" creationId="{597CBD1E-D9D3-413B-804D-0F0769335085}"/>
          </ac:spMkLst>
        </pc:spChg>
        <pc:spChg chg="mod">
          <ac:chgData name="" userId="cd002bfce2838a26" providerId="LiveId" clId="{6261793C-5316-4876-98B5-B5073EDB3E3F}" dt="2026-07-06T07:46:30.104" v="31" actId="1076"/>
          <ac:spMkLst>
            <pc:docMk/>
            <pc:sldMk cId="2392389441" sldId="256"/>
            <ac:spMk id="24" creationId="{81EAB2A1-37AB-4C8F-85EF-44EFAE88B360}"/>
          </ac:spMkLst>
        </pc:spChg>
        <pc:spChg chg="del">
          <ac:chgData name="" userId="cd002bfce2838a26" providerId="LiveId" clId="{6261793C-5316-4876-98B5-B5073EDB3E3F}" dt="2026-07-06T07:44:54.383" v="0"/>
          <ac:spMkLst>
            <pc:docMk/>
            <pc:sldMk cId="2392389441" sldId="256"/>
            <ac:spMk id="26" creationId="{3767686F-2461-48F9-8EA1-9C127AEF6600}"/>
          </ac:spMkLst>
        </pc:spChg>
        <pc:spChg chg="mod">
          <ac:chgData name="" userId="cd002bfce2838a26" providerId="LiveId" clId="{6261793C-5316-4876-98B5-B5073EDB3E3F}" dt="2026-07-06T07:46:17.599" v="29" actId="1076"/>
          <ac:spMkLst>
            <pc:docMk/>
            <pc:sldMk cId="2392389441" sldId="256"/>
            <ac:spMk id="27" creationId="{16CAAF99-0150-47B9-8035-EA97DA5DB6C4}"/>
          </ac:spMkLst>
        </pc:spChg>
        <pc:spChg chg="add mod">
          <ac:chgData name="" userId="cd002bfce2838a26" providerId="LiveId" clId="{6261793C-5316-4876-98B5-B5073EDB3E3F}" dt="2026-07-06T07:47:50.868" v="39" actId="1076"/>
          <ac:spMkLst>
            <pc:docMk/>
            <pc:sldMk cId="2392389441" sldId="256"/>
            <ac:spMk id="32" creationId="{2AC9F20A-CB0B-4334-AFE6-63770E9366ED}"/>
          </ac:spMkLst>
        </pc:spChg>
        <pc:graphicFrameChg chg="mod modGraphic">
          <ac:chgData name="" userId="cd002bfce2838a26" providerId="LiveId" clId="{6261793C-5316-4876-98B5-B5073EDB3E3F}" dt="2026-07-06T07:47:41.706" v="38" actId="1076"/>
          <ac:graphicFrameMkLst>
            <pc:docMk/>
            <pc:sldMk cId="2392389441" sldId="256"/>
            <ac:graphicFrameMk id="25" creationId="{1D916490-C488-4F2D-91F5-9EA43F4EF19A}"/>
          </ac:graphicFrameMkLst>
        </pc:graphicFrameChg>
        <pc:picChg chg="mod">
          <ac:chgData name="" userId="cd002bfce2838a26" providerId="LiveId" clId="{6261793C-5316-4876-98B5-B5073EDB3E3F}" dt="2026-07-06T07:47:33.086" v="36" actId="1076"/>
          <ac:picMkLst>
            <pc:docMk/>
            <pc:sldMk cId="2392389441" sldId="256"/>
            <ac:picMk id="11" creationId="{1561BEE3-716D-4B8F-9CEF-D94B6CDD70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21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37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4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467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093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324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368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2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19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23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37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6050-377A-4D0E-900F-14349F0278D4}" type="datetimeFigureOut">
              <a:rPr lang="en-IN" smtClean="0"/>
              <a:t>06-07-2026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CE365-6489-4D9D-A3EA-8E79184017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7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5686C5-08DC-4300-AAD2-988DA141EC93}"/>
              </a:ext>
            </a:extLst>
          </p:cNvPr>
          <p:cNvSpPr txBox="1">
            <a:spLocks/>
          </p:cNvSpPr>
          <p:nvPr/>
        </p:nvSpPr>
        <p:spPr>
          <a:xfrm>
            <a:off x="-102088" y="2670489"/>
            <a:ext cx="28803599" cy="5084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Title of Your Paper</a:t>
            </a:r>
            <a:b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Name of Author (s)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Name and/or Institution Name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your-email@email.com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E0FFC654-189A-43A1-95CA-71645FA394C7}"/>
              </a:ext>
            </a:extLst>
          </p:cNvPr>
          <p:cNvSpPr txBox="1">
            <a:spLocks/>
          </p:cNvSpPr>
          <p:nvPr/>
        </p:nvSpPr>
        <p:spPr>
          <a:xfrm>
            <a:off x="2487171" y="8667363"/>
            <a:ext cx="11073497" cy="6877559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poster should be a visual presentation of your paper. Please read the </a:t>
            </a:r>
            <a:r>
              <a:rPr lang="en-GB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CTSEM-2026 guidelines on the preparation posters 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first. 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summary of your paper in bullet points. The summary should only address key points of your paper. </a:t>
            </a:r>
            <a:endParaRPr lang="en-GB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Print this poster as a </a:t>
            </a:r>
            <a:r>
              <a:rPr lang="en-GB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slide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presentation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Authors are responsible for bringing their printed poster to the conference venue. Printing facilities will not be available at the venue. 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Text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Text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B0935741-FE5A-4BBE-9DDE-444AF74F7A9E}"/>
              </a:ext>
            </a:extLst>
          </p:cNvPr>
          <p:cNvSpPr txBox="1">
            <a:spLocks/>
          </p:cNvSpPr>
          <p:nvPr/>
        </p:nvSpPr>
        <p:spPr>
          <a:xfrm>
            <a:off x="2361856" y="7588812"/>
            <a:ext cx="11073497" cy="784823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ABSTRACT</a:t>
            </a:r>
            <a:endParaRPr lang="en-GB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DCBCD053-DD39-4CA8-95E6-3309CA7041FE}"/>
              </a:ext>
            </a:extLst>
          </p:cNvPr>
          <p:cNvSpPr txBox="1">
            <a:spLocks/>
          </p:cNvSpPr>
          <p:nvPr/>
        </p:nvSpPr>
        <p:spPr>
          <a:xfrm>
            <a:off x="2487172" y="15954218"/>
            <a:ext cx="11073497" cy="784823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000" dirty="0"/>
              <a:t>BACKGROUND / INTRODUCTION</a:t>
            </a:r>
            <a:endParaRPr lang="en-GB" sz="400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3E0B1DF-7177-4AB4-91F4-F8A9FBD77751}"/>
              </a:ext>
            </a:extLst>
          </p:cNvPr>
          <p:cNvSpPr txBox="1">
            <a:spLocks/>
          </p:cNvSpPr>
          <p:nvPr/>
        </p:nvSpPr>
        <p:spPr>
          <a:xfrm>
            <a:off x="2361856" y="16913679"/>
            <a:ext cx="11397855" cy="1096059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section should be used to explain the background of or introduce your paper. Make sure to identify objectives of your topic. 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adjust size of these text boxes as needed.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endParaRPr lang="en-GB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Poster Content</a:t>
            </a:r>
            <a:endParaRPr lang="en-GB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The poster should clearly communicate the research and should preferably contain the following sections: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Title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Authors and Affiliations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Introduction / Background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Research Objectives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Methodology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Study Area (if applicable)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Results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Discussion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Conclusions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Key References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•	</a:t>
            </a: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Acknowledgements (optional)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GB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GB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1C9B320-00A9-4F8A-B6B6-B921B2D6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56" y="37298081"/>
            <a:ext cx="6495300" cy="489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a22687">
            <a:extLst>
              <a:ext uri="{FF2B5EF4-FFF2-40B4-BE49-F238E27FC236}">
                <a16:creationId xmlns:a16="http://schemas.microsoft.com/office/drawing/2014/main" id="{1561BEE3-716D-4B8F-9CEF-D94B6CDD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/>
          <a:stretch>
            <a:fillRect/>
          </a:stretch>
        </p:blipFill>
        <p:spPr bwMode="auto">
          <a:xfrm>
            <a:off x="20883512" y="19953298"/>
            <a:ext cx="6256264" cy="488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959AF251-9DB3-4ABB-A1B3-2B247078FD18}"/>
              </a:ext>
            </a:extLst>
          </p:cNvPr>
          <p:cNvSpPr txBox="1">
            <a:spLocks/>
          </p:cNvSpPr>
          <p:nvPr/>
        </p:nvSpPr>
        <p:spPr>
          <a:xfrm>
            <a:off x="2199675" y="27435142"/>
            <a:ext cx="11073497" cy="784823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000" dirty="0"/>
              <a:t>CHALLENGES / METHODS / IMPLEMENTATION</a:t>
            </a:r>
            <a:endParaRPr lang="en-GB" sz="40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6C6B9FB5-E978-4395-A32E-6C0E0DCC5491}"/>
              </a:ext>
            </a:extLst>
          </p:cNvPr>
          <p:cNvSpPr txBox="1">
            <a:spLocks/>
          </p:cNvSpPr>
          <p:nvPr/>
        </p:nvSpPr>
        <p:spPr>
          <a:xfrm>
            <a:off x="2361856" y="28852328"/>
            <a:ext cx="9332852" cy="8445393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 algn="just">
              <a:lnSpc>
                <a:spcPct val="12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section can be adjusted to address “challenges”, “methods”, “implementation” or others depending on the content of your paper, should demonstrate clear view/vision of your topic. 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2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graphs/figures are recommended to provide information visually. Author(s) is responsible for ensuring that nothing in his/her paper infringes any existing copyright. Make sure to label the graph/figures clearly and indicate source, as necessary.</a:t>
            </a:r>
            <a:endParaRPr lang="en-GB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20000"/>
              </a:lnSpc>
              <a:spcBef>
                <a:spcPts val="600"/>
              </a:spcBef>
            </a:pP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message that your poster contains should be clear and understandable without the requirement of oral explanation. If relevant, methods should be presented simply and concisely.</a:t>
            </a:r>
            <a:endParaRPr lang="en-GB" sz="3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D9D4FD0A-E0DC-426C-9C54-8DA12723F19A}"/>
              </a:ext>
            </a:extLst>
          </p:cNvPr>
          <p:cNvSpPr txBox="1">
            <a:spLocks/>
          </p:cNvSpPr>
          <p:nvPr/>
        </p:nvSpPr>
        <p:spPr>
          <a:xfrm>
            <a:off x="14736315" y="7657200"/>
            <a:ext cx="12911083" cy="694179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000" dirty="0"/>
              <a:t>OUTCOME / RESULTS</a:t>
            </a:r>
            <a:endParaRPr lang="en-GB" sz="4000" dirty="0"/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9FA154E2-2251-430D-B191-F4F070D549DD}"/>
              </a:ext>
            </a:extLst>
          </p:cNvPr>
          <p:cNvSpPr txBox="1">
            <a:spLocks/>
          </p:cNvSpPr>
          <p:nvPr/>
        </p:nvSpPr>
        <p:spPr>
          <a:xfrm>
            <a:off x="14640336" y="26715882"/>
            <a:ext cx="13801471" cy="100932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altLang="ja-JP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Be sure that your results are clear and self-explanatory.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GB" altLang="ja-JP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Please ensure any logos, graphics or images inserted are of a high resolution to avoid them pixelating.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GB" altLang="ja-JP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Conclusions should be bullet points. </a:t>
            </a: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endParaRPr lang="en-GB" altLang="ja-JP" sz="30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Figures and Tables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Use high-resolution figures.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Label all axes clearly.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Include units wherever applicable.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Avoid overcrowding.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General Design Tips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Keep text concise.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Prefer bullet points over paragraphs.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Use adequate white space.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Maintain good contrast.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Avoid decorative backgrounds.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consistently.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endParaRPr lang="en-US" altLang="ja-JP" sz="30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27E5B2F2-18F7-4CA7-BF21-A51EE03E64F7}"/>
              </a:ext>
            </a:extLst>
          </p:cNvPr>
          <p:cNvSpPr txBox="1">
            <a:spLocks/>
          </p:cNvSpPr>
          <p:nvPr/>
        </p:nvSpPr>
        <p:spPr>
          <a:xfrm>
            <a:off x="14736315" y="25569753"/>
            <a:ext cx="12294394" cy="717356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000" dirty="0"/>
              <a:t>CONCLUSION</a:t>
            </a:r>
            <a:endParaRPr lang="en-GB" sz="4000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597CBD1E-D9D3-413B-804D-0F0769335085}"/>
              </a:ext>
            </a:extLst>
          </p:cNvPr>
          <p:cNvSpPr txBox="1">
            <a:spLocks/>
          </p:cNvSpPr>
          <p:nvPr/>
        </p:nvSpPr>
        <p:spPr>
          <a:xfrm>
            <a:off x="14816016" y="36975929"/>
            <a:ext cx="12294394" cy="913562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000" dirty="0"/>
              <a:t>ACKNOWLEDGEMENTS / REFERENCES</a:t>
            </a:r>
            <a:endParaRPr lang="en-GB" sz="4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DF1DA3-214E-4124-AF7E-3DD3CD1864C4}"/>
              </a:ext>
            </a:extLst>
          </p:cNvPr>
          <p:cNvGrpSpPr/>
          <p:nvPr/>
        </p:nvGrpSpPr>
        <p:grpSpPr>
          <a:xfrm>
            <a:off x="523265" y="4602"/>
            <a:ext cx="4327337" cy="3522840"/>
            <a:chOff x="21674636" y="-262605"/>
            <a:chExt cx="4327337" cy="35228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4C8F354-B91A-4715-B636-0FC60AE09663}"/>
                </a:ext>
              </a:extLst>
            </p:cNvPr>
            <p:cNvSpPr/>
            <p:nvPr/>
          </p:nvSpPr>
          <p:spPr>
            <a:xfrm>
              <a:off x="22477228" y="-262605"/>
              <a:ext cx="2530549" cy="2706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01C7D-4C9E-4FD9-BFD4-1CB448C8B2F1}"/>
                </a:ext>
              </a:extLst>
            </p:cNvPr>
            <p:cNvSpPr txBox="1"/>
            <p:nvPr/>
          </p:nvSpPr>
          <p:spPr>
            <a:xfrm>
              <a:off x="21674636" y="2552349"/>
              <a:ext cx="4327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Your Institute Logo</a:t>
              </a:r>
            </a:p>
          </p:txBody>
        </p:sp>
      </p:grp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18B9A0F8-C642-4458-A546-9B1D0618F604}"/>
              </a:ext>
            </a:extLst>
          </p:cNvPr>
          <p:cNvSpPr txBox="1">
            <a:spLocks/>
          </p:cNvSpPr>
          <p:nvPr/>
        </p:nvSpPr>
        <p:spPr>
          <a:xfrm>
            <a:off x="14692409" y="8722850"/>
            <a:ext cx="13801471" cy="10960597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Recommendations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three-column layout is recommended. The suggested space allocation is as follows: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Title – 10% 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Introduction &amp; Objectives – 20% 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Methodology – 20% 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Results – 35% 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Conclusions – 10% 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References – 5%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 Sizes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clear fonts such as: Arial, Calibri, or Times New Roman. Recommended minimum font sizes are as follows:</a:t>
            </a: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	72–96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Names	40–48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Headings	32–40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	24–30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Captions	≥20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81EAB2A1-37AB-4C8F-85EF-44EFAE88B360}"/>
              </a:ext>
            </a:extLst>
          </p:cNvPr>
          <p:cNvSpPr txBox="1">
            <a:spLocks/>
          </p:cNvSpPr>
          <p:nvPr/>
        </p:nvSpPr>
        <p:spPr>
          <a:xfrm>
            <a:off x="14821322" y="38484060"/>
            <a:ext cx="10888150" cy="3685851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During Poster Session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Authors should: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Mount the poster before the session begins.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Remain near their poster during the assigned session.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Be prepared to provide a 3–5 minute overview.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Engage with participants and answer questions. 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38">
            <a:extLst>
              <a:ext uri="{FF2B5EF4-FFF2-40B4-BE49-F238E27FC236}">
                <a16:creationId xmlns:a16="http://schemas.microsoft.com/office/drawing/2014/main" id="{1D916490-C488-4F2D-91F5-9EA43F4EF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61971"/>
              </p:ext>
            </p:extLst>
          </p:nvPr>
        </p:nvGraphicFramePr>
        <p:xfrm>
          <a:off x="14640336" y="21026058"/>
          <a:ext cx="6067496" cy="2868771"/>
        </p:xfrm>
        <a:graphic>
          <a:graphicData uri="http://schemas.openxmlformats.org/drawingml/2006/table">
            <a:tbl>
              <a:tblPr firstRow="1" bandRow="1"/>
              <a:tblGrid>
                <a:gridCol w="1512202">
                  <a:extLst>
                    <a:ext uri="{9D8B030D-6E8A-4147-A177-3AD203B41FA5}">
                      <a16:colId xmlns:a16="http://schemas.microsoft.com/office/drawing/2014/main" val="3345727463"/>
                    </a:ext>
                  </a:extLst>
                </a:gridCol>
                <a:gridCol w="1531252">
                  <a:extLst>
                    <a:ext uri="{9D8B030D-6E8A-4147-A177-3AD203B41FA5}">
                      <a16:colId xmlns:a16="http://schemas.microsoft.com/office/drawing/2014/main" val="1353970898"/>
                    </a:ext>
                  </a:extLst>
                </a:gridCol>
                <a:gridCol w="1496187">
                  <a:extLst>
                    <a:ext uri="{9D8B030D-6E8A-4147-A177-3AD203B41FA5}">
                      <a16:colId xmlns:a16="http://schemas.microsoft.com/office/drawing/2014/main" val="1332177920"/>
                    </a:ext>
                  </a:extLst>
                </a:gridCol>
                <a:gridCol w="1527855">
                  <a:extLst>
                    <a:ext uri="{9D8B030D-6E8A-4147-A177-3AD203B41FA5}">
                      <a16:colId xmlns:a16="http://schemas.microsoft.com/office/drawing/2014/main" val="1692215753"/>
                    </a:ext>
                  </a:extLst>
                </a:gridCol>
              </a:tblGrid>
              <a:tr h="620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3000" baseline="0" dirty="0">
                          <a:solidFill>
                            <a:srgbClr val="489993"/>
                          </a:solidFill>
                        </a:rPr>
                        <a:t>Column 1</a:t>
                      </a:r>
                      <a:endParaRPr lang="en-GB" sz="3000" baseline="0" dirty="0">
                        <a:solidFill>
                          <a:srgbClr val="48999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3000" baseline="0" dirty="0">
                          <a:solidFill>
                            <a:srgbClr val="489993"/>
                          </a:solidFill>
                        </a:rPr>
                        <a:t>Column 2</a:t>
                      </a:r>
                      <a:endParaRPr lang="en-GB" sz="3000" baseline="0" dirty="0">
                        <a:solidFill>
                          <a:srgbClr val="48999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3000" baseline="0" dirty="0">
                          <a:solidFill>
                            <a:srgbClr val="489993"/>
                          </a:solidFill>
                        </a:rPr>
                        <a:t>Column 3</a:t>
                      </a:r>
                      <a:endParaRPr lang="en-GB" sz="3000" baseline="0" dirty="0">
                        <a:solidFill>
                          <a:srgbClr val="48999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3000" baseline="0" dirty="0">
                          <a:solidFill>
                            <a:srgbClr val="489993"/>
                          </a:solidFill>
                        </a:rPr>
                        <a:t>Column 4</a:t>
                      </a:r>
                      <a:endParaRPr lang="en-GB" sz="3000" baseline="0" dirty="0">
                        <a:solidFill>
                          <a:srgbClr val="48999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166944"/>
                  </a:ext>
                </a:extLst>
              </a:tr>
              <a:tr h="620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032889"/>
                  </a:ext>
                </a:extLst>
              </a:tr>
              <a:tr h="620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778668"/>
                  </a:ext>
                </a:extLst>
              </a:tr>
              <a:tr h="620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044469"/>
                  </a:ext>
                </a:extLst>
              </a:tr>
            </a:tbl>
          </a:graphicData>
        </a:graphic>
      </p:graphicFrame>
      <p:sp>
        <p:nvSpPr>
          <p:cNvPr id="27" name="Content Placeholder 16">
            <a:extLst>
              <a:ext uri="{FF2B5EF4-FFF2-40B4-BE49-F238E27FC236}">
                <a16:creationId xmlns:a16="http://schemas.microsoft.com/office/drawing/2014/main" id="{16CAAF99-0150-47B9-8035-EA97DA5DB6C4}"/>
              </a:ext>
            </a:extLst>
          </p:cNvPr>
          <p:cNvSpPr txBox="1">
            <a:spLocks/>
          </p:cNvSpPr>
          <p:nvPr/>
        </p:nvSpPr>
        <p:spPr>
          <a:xfrm>
            <a:off x="4249456" y="42310102"/>
            <a:ext cx="10888150" cy="603420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Fig: Methodology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88">
            <a:extLst>
              <a:ext uri="{FF2B5EF4-FFF2-40B4-BE49-F238E27FC236}">
                <a16:creationId xmlns:a16="http://schemas.microsoft.com/office/drawing/2014/main" id="{44491B94-321F-405E-A963-060AD24853F3}"/>
              </a:ext>
            </a:extLst>
          </p:cNvPr>
          <p:cNvSpPr txBox="1"/>
          <p:nvPr/>
        </p:nvSpPr>
        <p:spPr>
          <a:xfrm>
            <a:off x="4850602" y="474094"/>
            <a:ext cx="16785772" cy="2115985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n-IN" sz="40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IN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International Conference on Transportation Systems Engineering and Management (CTSEM 2026)</a:t>
            </a:r>
            <a:endParaRPr lang="en-IN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IN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Civil Engineering, Mahindra University, Hyderabad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BC31422-06B2-4615-93E7-7DE63710FA77}"/>
              </a:ext>
            </a:extLst>
          </p:cNvPr>
          <p:cNvSpPr txBox="1">
            <a:spLocks/>
          </p:cNvSpPr>
          <p:nvPr/>
        </p:nvSpPr>
        <p:spPr>
          <a:xfrm>
            <a:off x="147216" y="4547852"/>
            <a:ext cx="4102240" cy="534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Paper ID: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16">
            <a:extLst>
              <a:ext uri="{FF2B5EF4-FFF2-40B4-BE49-F238E27FC236}">
                <a16:creationId xmlns:a16="http://schemas.microsoft.com/office/drawing/2014/main" id="{2AC9F20A-CB0B-4334-AFE6-63770E9366ED}"/>
              </a:ext>
            </a:extLst>
          </p:cNvPr>
          <p:cNvSpPr txBox="1">
            <a:spLocks/>
          </p:cNvSpPr>
          <p:nvPr/>
        </p:nvSpPr>
        <p:spPr>
          <a:xfrm>
            <a:off x="17813361" y="19679022"/>
            <a:ext cx="10888150" cy="603420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Table: Study Results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FA151-C233-4269-A2C5-5685CCF92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584" y="128695"/>
            <a:ext cx="3753784" cy="3128154"/>
          </a:xfrm>
          <a:prstGeom prst="rect">
            <a:avLst/>
          </a:prstGeom>
        </p:spPr>
      </p:pic>
      <p:pic>
        <p:nvPicPr>
          <p:cNvPr id="9" name="Picture 8" descr="Mahindra University Collaborates with La Trobe University for Joint Degree  Program in Civil Engineering | Skilloutlook.com">
            <a:extLst>
              <a:ext uri="{FF2B5EF4-FFF2-40B4-BE49-F238E27FC236}">
                <a16:creationId xmlns:a16="http://schemas.microsoft.com/office/drawing/2014/main" id="{77F57279-3681-569D-7F32-F3A1209FF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1177" y="1284570"/>
            <a:ext cx="4538298" cy="12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605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Raghuram Kadali B</dc:creator>
  <cp:lastModifiedBy>Chintaman Bari</cp:lastModifiedBy>
  <cp:revision>12</cp:revision>
  <dcterms:created xsi:type="dcterms:W3CDTF">2026-07-05T20:34:38Z</dcterms:created>
  <dcterms:modified xsi:type="dcterms:W3CDTF">2026-07-06T08:30:21Z</dcterms:modified>
</cp:coreProperties>
</file>